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6" r:id="rId7"/>
    <p:sldId id="268" r:id="rId8"/>
    <p:sldId id="277" r:id="rId9"/>
    <p:sldId id="269" r:id="rId10"/>
    <p:sldId id="273" r:id="rId11"/>
    <p:sldId id="267" r:id="rId12"/>
    <p:sldId id="261" r:id="rId13"/>
    <p:sldId id="262" r:id="rId14"/>
    <p:sldId id="263" r:id="rId15"/>
    <p:sldId id="264" r:id="rId16"/>
    <p:sldId id="270" r:id="rId17"/>
    <p:sldId id="271" r:id="rId18"/>
    <p:sldId id="272" r:id="rId19"/>
    <p:sldId id="276" r:id="rId20"/>
    <p:sldId id="278" r:id="rId21"/>
    <p:sldId id="279" r:id="rId22"/>
    <p:sldId id="280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545DF-16AE-45E7-8062-7479E64692A3}" type="datetimeFigureOut">
              <a:rPr lang="es-CO" smtClean="0"/>
              <a:t>14/09/2016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F7CB2-2D25-45BF-8496-25F03AB00F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438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SE define como una clasificación General para transformadores de corriente o</a:t>
            </a:r>
            <a:r>
              <a:rPr lang="es-CO" baseline="0" dirty="0" smtClean="0"/>
              <a:t> de potencial (VOLTAJE)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F7CB2-2D25-45BF-8496-25F03AB00FF6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953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F7CB2-2D25-45BF-8496-25F03AB00FF6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3071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F7CB2-2D25-45BF-8496-25F03AB00FF6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2384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F7CB2-2D25-45BF-8496-25F03AB00FF6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25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EXISTEN DOS</a:t>
            </a:r>
            <a:r>
              <a:rPr lang="es-CO" baseline="0" dirty="0" smtClean="0"/>
              <a:t> TIPOS TRANSFORMADORES INDUCTIVOS Y CAPACITIVOS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F7CB2-2D25-45BF-8496-25F03AB00FF6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497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TRANSFORMADOR DE POTENCIAL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s-CO" dirty="0" smtClean="0"/>
              <a:t>  Por: JAIro ALBERTO BARRIOS RINCÓN</a:t>
            </a:r>
          </a:p>
          <a:p>
            <a:pPr>
              <a:lnSpc>
                <a:spcPct val="100000"/>
              </a:lnSpc>
            </a:pPr>
            <a:r>
              <a:rPr lang="es-C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064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TRANSFORMADORES DE INSTRUMENTACIÓN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sz="2400" dirty="0" smtClean="0"/>
              <a:t>SON DISPOSITIVOS PARA MODIFICAR Y TRANSFORMAR EN FORMA PRECISA LA CORRIENTE O EL VOLTAJE POR LAS SIGUIENTES RAZONES: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REDUCIR DE MANERA PRECISA LA MAGNITUD DE LA CORRIENTE Y EL VOLTAJE, QUE SE ENCUENTRA EL PRIMARIO, PARA QUE EN EL SECUNDARIO DICHAS MAGNITUDES SEAN MAS MANEJABLES  Y AL MISMO TIEMPO SEGURAS. POR LO GENERAL 110-120 V PARA TENSION, 5 A 1 AMPERIO EN CORRIENTE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UTILIZACIÓN EN OPERACIONES DE MEDICIÓN Y PROTECCIÓN 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865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183" r="3480" b="18745"/>
          <a:stretch/>
        </p:blipFill>
        <p:spPr>
          <a:xfrm>
            <a:off x="-50005" y="185738"/>
            <a:ext cx="12090591" cy="5986801"/>
          </a:xfrm>
        </p:spPr>
      </p:pic>
      <p:sp>
        <p:nvSpPr>
          <p:cNvPr id="5" name="Elipse 4"/>
          <p:cNvSpPr/>
          <p:nvPr/>
        </p:nvSpPr>
        <p:spPr>
          <a:xfrm>
            <a:off x="1471613" y="1208722"/>
            <a:ext cx="1653984" cy="13344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Elipse 5"/>
          <p:cNvSpPr/>
          <p:nvPr/>
        </p:nvSpPr>
        <p:spPr>
          <a:xfrm>
            <a:off x="3208058" y="767332"/>
            <a:ext cx="2468880" cy="153573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/>
          <p:cNvSpPr txBox="1"/>
          <p:nvPr/>
        </p:nvSpPr>
        <p:spPr>
          <a:xfrm>
            <a:off x="4272882" y="1576615"/>
            <a:ext cx="771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/>
              <a:t>TP</a:t>
            </a:r>
            <a:endParaRPr lang="es-CO" sz="2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2298605" y="1011981"/>
            <a:ext cx="542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 smtClean="0"/>
              <a:t>TC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22484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2992" y="428625"/>
            <a:ext cx="10058400" cy="808672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CONEXIÓN DE TRANSFORMADORES DE INSTRUMENTOS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3676" t="35547" r="10541" b="12109"/>
          <a:stretch/>
        </p:blipFill>
        <p:spPr>
          <a:xfrm>
            <a:off x="1082992" y="1114425"/>
            <a:ext cx="9668373" cy="510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1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62050" y="187325"/>
            <a:ext cx="10058400" cy="612775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TRANFORMADOR DE POTENCIAL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376362" y="1546226"/>
            <a:ext cx="10058400" cy="4022725"/>
          </a:xfrm>
        </p:spPr>
        <p:txBody>
          <a:bodyPr>
            <a:normAutofit/>
          </a:bodyPr>
          <a:lstStyle/>
          <a:p>
            <a:pPr algn="just"/>
            <a:r>
              <a:rPr lang="es-CO" sz="2800" dirty="0"/>
              <a:t>Un transformador de </a:t>
            </a:r>
            <a:r>
              <a:rPr lang="es-CO" sz="2800" dirty="0" smtClean="0"/>
              <a:t>potencial </a:t>
            </a:r>
            <a:r>
              <a:rPr lang="es-CO" sz="2800" dirty="0"/>
              <a:t>es un dispositivo destinado a la alimentación de aparatos </a:t>
            </a:r>
            <a:r>
              <a:rPr lang="es-CO" sz="2800" dirty="0" smtClean="0"/>
              <a:t>de medición </a:t>
            </a:r>
            <a:r>
              <a:rPr lang="es-CO" sz="2800" dirty="0"/>
              <a:t>o</a:t>
            </a:r>
            <a:r>
              <a:rPr lang="es-CO" sz="2800" dirty="0" smtClean="0"/>
              <a:t> </a:t>
            </a:r>
            <a:r>
              <a:rPr lang="es-CO" sz="2800" dirty="0"/>
              <a:t>protección con tensiones </a:t>
            </a:r>
            <a:r>
              <a:rPr lang="es-CO" sz="2800" dirty="0" smtClean="0"/>
              <a:t>proporcionales (menores) </a:t>
            </a:r>
            <a:r>
              <a:rPr lang="es-CO" sz="2800" dirty="0"/>
              <a:t>a las de la red en el punto en el cual </a:t>
            </a:r>
            <a:r>
              <a:rPr lang="es-CO" sz="2800" dirty="0" smtClean="0"/>
              <a:t>está conectado</a:t>
            </a:r>
            <a:r>
              <a:rPr lang="es-CO" sz="2800" dirty="0"/>
              <a:t>. El primario se conecta en paralelo con el circuito por controlar y </a:t>
            </a:r>
            <a:r>
              <a:rPr lang="es-CO" sz="2800" dirty="0" smtClean="0"/>
              <a:t>el secundario </a:t>
            </a:r>
            <a:r>
              <a:rPr lang="es-CO" sz="2800" dirty="0"/>
              <a:t>se conecta en paralelo con las bobinas de tensión de los diferentes </a:t>
            </a:r>
            <a:r>
              <a:rPr lang="es-CO" sz="2800" dirty="0" smtClean="0"/>
              <a:t>aparatos de </a:t>
            </a:r>
            <a:r>
              <a:rPr lang="es-CO" sz="2800" dirty="0"/>
              <a:t>medición y de protección que se requiere energizar. Cada transformador de </a:t>
            </a:r>
            <a:r>
              <a:rPr lang="es-CO" sz="2800" dirty="0" smtClean="0"/>
              <a:t>potencial tendrá</a:t>
            </a:r>
            <a:r>
              <a:rPr lang="es-CO" sz="2800" dirty="0"/>
              <a:t>, por lo tanto, terminales primarios que se conectarán a un par de fases o a una fase </a:t>
            </a:r>
            <a:r>
              <a:rPr lang="es-CO" sz="2800" i="1" dirty="0" smtClean="0"/>
              <a:t>y </a:t>
            </a:r>
            <a:r>
              <a:rPr lang="es-CO" sz="2800" dirty="0" smtClean="0"/>
              <a:t>tierra</a:t>
            </a:r>
            <a:r>
              <a:rPr lang="es-CO" sz="2800" dirty="0"/>
              <a:t>, y terminales secundarios a los cuales se conectarán aquellos </a:t>
            </a:r>
            <a:r>
              <a:rPr lang="es-CO" sz="2800" dirty="0" smtClean="0"/>
              <a:t>aparatos de medición o protección 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16896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62050" y="187325"/>
            <a:ext cx="10058400" cy="612775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TIENEN COMO FUNCIÓN.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376362" y="1546226"/>
            <a:ext cx="10058400" cy="4022725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CO" sz="2800" dirty="0" smtClean="0"/>
              <a:t>Adaptar las tensiones  elevadas a valores compatibles  con los que trabajan los instrumentos de medida y  los relés de protección.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2800" dirty="0" smtClean="0"/>
              <a:t>Proporcionar aislación a los instrumentos de medida  y relés de protección con respecto a la alta tensión del circuito  de potencia.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2800" dirty="0" smtClean="0"/>
              <a:t>Permitir el uso normalizado para las corrientes y tensiones  nominales de los instrumentos de medida y relés de protección.</a:t>
            </a:r>
          </a:p>
          <a:p>
            <a:pPr marL="514350" indent="-514350" algn="just">
              <a:buFont typeface="+mj-lt"/>
              <a:buAutoNum type="arabicPeriod"/>
            </a:pPr>
            <a:endParaRPr lang="es-CO" sz="2800" dirty="0"/>
          </a:p>
          <a:p>
            <a:pPr marL="514350" indent="-514350" algn="just">
              <a:buFont typeface="+mj-lt"/>
              <a:buAutoNum type="arabicPeriod"/>
            </a:pPr>
            <a:endParaRPr lang="es-CO" sz="2800" dirty="0" smtClean="0"/>
          </a:p>
        </p:txBody>
      </p:sp>
    </p:spTree>
    <p:extLst>
      <p:ext uri="{BB962C8B-B14F-4D97-AF65-F5344CB8AC3E}">
        <p14:creationId xmlns:p14="http://schemas.microsoft.com/office/powerpoint/2010/main" val="13273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" t="11460" r="36774" b="52026"/>
          <a:stretch/>
        </p:blipFill>
        <p:spPr>
          <a:xfrm rot="171642">
            <a:off x="289789" y="-124733"/>
            <a:ext cx="5344607" cy="38775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t="52500" r="46304" b="13333"/>
          <a:stretch/>
        </p:blipFill>
        <p:spPr>
          <a:xfrm rot="186608">
            <a:off x="6000618" y="125495"/>
            <a:ext cx="4726799" cy="37090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43" t="1666" r="14501" b="81043"/>
          <a:stretch/>
        </p:blipFill>
        <p:spPr>
          <a:xfrm>
            <a:off x="457203" y="4036467"/>
            <a:ext cx="2271713" cy="19175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1" t="86718" r="10718" b="3699"/>
          <a:stretch/>
        </p:blipFill>
        <p:spPr>
          <a:xfrm rot="199444">
            <a:off x="3802515" y="4616256"/>
            <a:ext cx="8026656" cy="133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8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9172" t="28516" r="52270" b="39453"/>
          <a:stretch/>
        </p:blipFill>
        <p:spPr>
          <a:xfrm>
            <a:off x="128587" y="271461"/>
            <a:ext cx="3257550" cy="31611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6757" t="39258" r="54905" b="13477"/>
          <a:stretch/>
        </p:blipFill>
        <p:spPr>
          <a:xfrm>
            <a:off x="3771900" y="157803"/>
            <a:ext cx="3028949" cy="4389256"/>
          </a:xfrm>
          <a:prstGeom prst="round2Diag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49158" t="43555" r="29429" b="11914"/>
          <a:stretch/>
        </p:blipFill>
        <p:spPr>
          <a:xfrm>
            <a:off x="7558088" y="157803"/>
            <a:ext cx="3814762" cy="44603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28624" t="52734" r="22072" b="30665"/>
          <a:stretch/>
        </p:blipFill>
        <p:spPr>
          <a:xfrm>
            <a:off x="1757362" y="4618142"/>
            <a:ext cx="7924513" cy="150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8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3" t="4167" r="57957" b="72291"/>
          <a:stretch/>
        </p:blipFill>
        <p:spPr>
          <a:xfrm>
            <a:off x="300039" y="0"/>
            <a:ext cx="3243262" cy="26751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0" t="29791" r="58688" b="16667"/>
          <a:stretch/>
        </p:blipFill>
        <p:spPr>
          <a:xfrm>
            <a:off x="3529014" y="0"/>
            <a:ext cx="2800350" cy="49293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40" t="30417" r="9972" b="17500"/>
          <a:stretch/>
        </p:blipFill>
        <p:spPr>
          <a:xfrm>
            <a:off x="7458075" y="0"/>
            <a:ext cx="3500437" cy="48348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4" t="83542" r="14356" b="1250"/>
          <a:stretch/>
        </p:blipFill>
        <p:spPr>
          <a:xfrm>
            <a:off x="2971799" y="4929384"/>
            <a:ext cx="7408482" cy="146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369" t="24414" r="28441" b="14258"/>
          <a:stretch/>
        </p:blipFill>
        <p:spPr>
          <a:xfrm>
            <a:off x="2871787" y="185738"/>
            <a:ext cx="676135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0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62050" y="187325"/>
            <a:ext cx="10058400" cy="612775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CLASIFICACIÓN: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376362" y="1546226"/>
            <a:ext cx="10058400" cy="4022725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CO" sz="3600" dirty="0" smtClean="0"/>
              <a:t>TRANSFORMADORES  DE POTENCIAL INDUCTIVOS.(600V-70KV)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3600" dirty="0" smtClean="0"/>
              <a:t>TRANSFORMADORES DE POTENCIAL CAPACITIVOS. (&gt;150KV)</a:t>
            </a:r>
            <a:endParaRPr lang="es-CO" sz="3600" dirty="0"/>
          </a:p>
          <a:p>
            <a:pPr marL="514350" indent="-514350" algn="just">
              <a:buFont typeface="+mj-lt"/>
              <a:buAutoNum type="arabicPeriod"/>
            </a:pPr>
            <a:endParaRPr lang="es-CO" sz="2800" dirty="0" smtClean="0"/>
          </a:p>
        </p:txBody>
      </p:sp>
    </p:spTree>
    <p:extLst>
      <p:ext uri="{BB962C8B-B14F-4D97-AF65-F5344CB8AC3E}">
        <p14:creationId xmlns:p14="http://schemas.microsoft.com/office/powerpoint/2010/main" val="20500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082992" y="428625"/>
            <a:ext cx="10058400" cy="80867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 smtClean="0"/>
              <a:t>TRANSFORMADORES DE POTENCIAL INDUCTIVOS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4671" t="8203" r="36237" b="12109"/>
          <a:stretch/>
        </p:blipFill>
        <p:spPr>
          <a:xfrm>
            <a:off x="3783329" y="948431"/>
            <a:ext cx="4657725" cy="533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6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8967" t="39650" r="63470" b="29882"/>
          <a:stretch/>
        </p:blipFill>
        <p:spPr>
          <a:xfrm>
            <a:off x="371475" y="157162"/>
            <a:ext cx="3586162" cy="22288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1471" t="46875" r="31845" b="16016"/>
          <a:stretch/>
        </p:blipFill>
        <p:spPr>
          <a:xfrm>
            <a:off x="257175" y="2200275"/>
            <a:ext cx="3471862" cy="27146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3572" t="23047" r="60615" b="35742"/>
          <a:stretch/>
        </p:blipFill>
        <p:spPr>
          <a:xfrm>
            <a:off x="5900737" y="-128587"/>
            <a:ext cx="1950142" cy="28575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24671" t="24805" r="57979" b="12306"/>
          <a:stretch/>
        </p:blipFill>
        <p:spPr>
          <a:xfrm>
            <a:off x="6036366" y="2471736"/>
            <a:ext cx="2152266" cy="438626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043988" y="4786313"/>
            <a:ext cx="2848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TP DE ARTECHE MODELO UT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590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9949" t="24806" r="20864" b="8594"/>
          <a:stretch/>
        </p:blipFill>
        <p:spPr>
          <a:xfrm>
            <a:off x="1643064" y="271462"/>
            <a:ext cx="8843962" cy="559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0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70660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EL TP INDUCTIVO (NTC2207)</a:t>
            </a:r>
            <a:endParaRPr lang="es-CO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297305" y="2486027"/>
            <a:ext cx="10058400" cy="4911830"/>
          </a:xfrm>
        </p:spPr>
        <p:txBody>
          <a:bodyPr>
            <a:normAutofit/>
          </a:bodyPr>
          <a:lstStyle/>
          <a:p>
            <a:pPr algn="just"/>
            <a:r>
              <a:rPr lang="es-CO" sz="2800" dirty="0" smtClean="0"/>
              <a:t>UN TRANSFORMADOR DEPOTENCIAL INDUCTIVO CONSISTE EN UN ARROLLAMIENTO PRIMARIO Y UN ARROLLAMIENTO SECUNDARIO DISPUESTO SOBREUN NUCLEO COMUN. LOS TERMINALES DEL ARROLLAMIENTO PRIMMARIO DE CONECTAN A UN PAR DE FASES, A UNA FASE Y A TIERRA. LAS TERMINALESDEL ARROLLAMIENTO SECUNDARIO SE CONECTAN A LOS INSTRUMENTOS DE MEDIDA Y RELES DE PROTECCION QUE CONSTITUYEN LA CARGA.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117753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VALORES NORMALIZADOS DE LAS TENSIONES NOMINALES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0155" y="2488671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es-CO" sz="3200" b="1" dirty="0" smtClean="0"/>
              <a:t>TENSION PRIMARIA NOMINAL</a:t>
            </a:r>
            <a:r>
              <a:rPr lang="es-CO" sz="3200" dirty="0" smtClean="0"/>
              <a:t>. Los valores normalizados de la tensión primaria nominal de los transformadores utilizados entre una fase  de un sistema trifásico y tierra son los valores normalizados de las tensiones divididos por raíz de 3.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76643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VALORES NORMALIZADOS DE LAS TENSIONES NOMINALES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088621"/>
            <a:ext cx="10058400" cy="4023360"/>
          </a:xfrm>
        </p:spPr>
        <p:txBody>
          <a:bodyPr>
            <a:normAutofit/>
          </a:bodyPr>
          <a:lstStyle/>
          <a:p>
            <a:r>
              <a:rPr lang="es-CO" sz="3200" b="1" dirty="0" smtClean="0"/>
              <a:t>TENSION SECUNDARIA NOMINAL. </a:t>
            </a:r>
            <a:r>
              <a:rPr lang="es-CO" sz="3200" dirty="0" smtClean="0"/>
              <a:t>Debe ser elegida según el lugar donde se esta utilizando el transformador.</a:t>
            </a:r>
          </a:p>
          <a:p>
            <a:r>
              <a:rPr lang="es-CO" sz="3200" b="1" dirty="0" smtClean="0"/>
              <a:t>PAISES EUROPEOS: 100 V y 110V. </a:t>
            </a:r>
          </a:p>
          <a:p>
            <a:r>
              <a:rPr lang="es-CO" sz="3200" b="1" dirty="0" smtClean="0"/>
              <a:t>ESTADOS UNIDOS Y CANADÁ: 120V (DISTRIBUCION)</a:t>
            </a:r>
          </a:p>
          <a:p>
            <a:pPr marL="1471400" lvl="8" indent="0">
              <a:buNone/>
            </a:pPr>
            <a:r>
              <a:rPr lang="es-CO" sz="3200" b="1" dirty="0"/>
              <a:t> </a:t>
            </a:r>
            <a:r>
              <a:rPr lang="es-CO" sz="3200" b="1" dirty="0" smtClean="0"/>
              <a:t>                                      115V   (TRANSMISION)</a:t>
            </a:r>
          </a:p>
          <a:p>
            <a:pPr marL="1471400" lvl="8" indent="0">
              <a:buNone/>
            </a:pPr>
            <a:r>
              <a:rPr lang="es-CO" sz="3200" b="1" dirty="0"/>
              <a:t> </a:t>
            </a:r>
            <a:r>
              <a:rPr lang="es-CO" sz="3200" b="1" dirty="0" smtClean="0"/>
              <a:t>                                      230V  (EXTENDIDOS</a:t>
            </a:r>
            <a:r>
              <a:rPr lang="es-CO" sz="2600" b="1" dirty="0" smtClean="0"/>
              <a:t>)</a:t>
            </a:r>
            <a:endParaRPr lang="es-CO" sz="2600" b="1" dirty="0"/>
          </a:p>
        </p:txBody>
      </p:sp>
    </p:spTree>
    <p:extLst>
      <p:ext uri="{BB962C8B-B14F-4D97-AF65-F5344CB8AC3E}">
        <p14:creationId xmlns:p14="http://schemas.microsoft.com/office/powerpoint/2010/main" val="123870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RELACION DE TRANSFORMACION DEL TRANSFORMADOR DE POTENCIAL</a:t>
            </a:r>
            <a:endParaRPr lang="es-CO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60" t="30687" r="12341" b="10710"/>
          <a:stretch/>
        </p:blipFill>
        <p:spPr>
          <a:xfrm>
            <a:off x="5200650" y="2257426"/>
            <a:ext cx="6496571" cy="33289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7511" t="43360" r="37774" b="45312"/>
          <a:stretch/>
        </p:blipFill>
        <p:spPr>
          <a:xfrm>
            <a:off x="1471611" y="2843213"/>
            <a:ext cx="3069841" cy="13287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31589" t="41797" r="64348" b="47656"/>
          <a:stretch/>
        </p:blipFill>
        <p:spPr>
          <a:xfrm>
            <a:off x="4505733" y="3121818"/>
            <a:ext cx="528637" cy="77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2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84947"/>
          </a:xfrm>
        </p:spPr>
        <p:txBody>
          <a:bodyPr>
            <a:noAutofit/>
          </a:bodyPr>
          <a:lstStyle/>
          <a:p>
            <a:pPr algn="ctr"/>
            <a:r>
              <a:rPr lang="es-CO" sz="6600" dirty="0" smtClean="0"/>
              <a:t>FACTOR DE TENSION</a:t>
            </a:r>
            <a:endParaRPr lang="es-CO" sz="6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0155" y="1760009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es-CO" sz="3200" dirty="0" smtClean="0"/>
              <a:t>DEACUERDO CON LA NORMA IEC 186ª, LOS DISPOSITIVOS DE POTENCIAL DEBEN TENERLACAPACIDAD PARA SOPORTAR COMO MINIMO 1.2 VECES EL VALOR DE LA TENSION NOMINAL CON CARGA CONTINUA Y 1.5 VECES DURANTE 30 SEGUNDOS SIN SOBRECALENTARSE.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46662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FACTOR DE CORRECCION DEL TRANSFORMADOR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CO" sz="3200" b="1" dirty="0" smtClean="0"/>
              <a:t>ES EL PRODUCTO DEL </a:t>
            </a:r>
            <a:r>
              <a:rPr lang="es-CO" sz="3200" b="1" dirty="0" smtClean="0">
                <a:solidFill>
                  <a:srgbClr val="FF0000"/>
                </a:solidFill>
              </a:rPr>
              <a:t>FACTOR DE CORRECCIÓN DE RELACIÓN </a:t>
            </a:r>
            <a:r>
              <a:rPr lang="es-CO" sz="3200" b="1" dirty="0" smtClean="0"/>
              <a:t>Y EL </a:t>
            </a:r>
            <a:r>
              <a:rPr lang="es-CO" sz="3200" b="1" dirty="0" smtClean="0">
                <a:solidFill>
                  <a:srgbClr val="FF0000"/>
                </a:solidFill>
              </a:rPr>
              <a:t>FACTOR DE CORRECCIÓN DE ÁNGULO.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3200" b="1" dirty="0" smtClean="0">
                <a:solidFill>
                  <a:srgbClr val="FF0000"/>
                </a:solidFill>
              </a:rPr>
              <a:t>FACTOR DE CORRECCION DE RELACIÓN. </a:t>
            </a:r>
            <a:r>
              <a:rPr lang="es-CO" sz="3200" b="1" dirty="0" smtClean="0">
                <a:solidFill>
                  <a:schemeClr val="tx1"/>
                </a:solidFill>
              </a:rPr>
              <a:t>Es la relación entre  la relación de transformación teórica con la relación de transformación en la placa del transformador.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3200" b="1" dirty="0" smtClean="0">
                <a:solidFill>
                  <a:srgbClr val="FF0000"/>
                </a:solidFill>
              </a:rPr>
              <a:t>FACTOR DE CORRECCIÓ DE ÁNGULO DE FASE.</a:t>
            </a:r>
            <a:r>
              <a:rPr lang="es-CO" sz="3200" b="1" dirty="0" smtClean="0">
                <a:solidFill>
                  <a:schemeClr val="tx1"/>
                </a:solidFill>
              </a:rPr>
              <a:t> Es la relación del factor de potencia teórico con el factor de potencia medido.   </a:t>
            </a:r>
            <a:endParaRPr lang="es-CO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61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1" y="758953"/>
            <a:ext cx="8789670" cy="226885"/>
          </a:xfrm>
        </p:spPr>
        <p:txBody>
          <a:bodyPr>
            <a:noAutofit/>
          </a:bodyPr>
          <a:lstStyle/>
          <a:p>
            <a:pPr algn="ctr"/>
            <a:r>
              <a:rPr lang="es-CO" sz="4400" dirty="0" smtClean="0"/>
              <a:t>LA CARGA O BURDEN </a:t>
            </a:r>
            <a:endParaRPr lang="es-CO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type="subTitle" idx="1"/>
          </p:nvPr>
        </p:nvSpPr>
        <p:spPr>
          <a:xfrm>
            <a:off x="682943" y="1863479"/>
            <a:ext cx="10889932" cy="2045193"/>
          </a:xfrm>
        </p:spPr>
        <p:txBody>
          <a:bodyPr>
            <a:normAutofit/>
          </a:bodyPr>
          <a:lstStyle/>
          <a:p>
            <a:r>
              <a:rPr lang="es-CO" b="1" dirty="0" smtClean="0">
                <a:solidFill>
                  <a:schemeClr val="tx1"/>
                </a:solidFill>
              </a:rPr>
              <a:t>LA CARGA EN UN TRANSFORMADOR DE INSTRUMENTO ES AQUELLA QUE ESTA CONECTADA AL DEVANADO SECUNDARIO. DICHA CARGA AFECTA LA PRECISION DEL TRANSFORMADOR POR LO TANTO SE DEBE CONOCER LAS CARGAS O BURDEN DE LOS CONDUCTORES O CABLES DE CONTROL QUE CONECTA AL TRANFORMADOR CON LOS INSTRUMENTOS DE MEDICION.</a:t>
            </a:r>
          </a:p>
          <a:p>
            <a:pPr marL="0" indent="0">
              <a:buNone/>
            </a:pPr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16" y="1069066"/>
            <a:ext cx="10819864" cy="480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7241" y="0"/>
            <a:ext cx="9740609" cy="792980"/>
          </a:xfrm>
        </p:spPr>
        <p:txBody>
          <a:bodyPr/>
          <a:lstStyle/>
          <a:p>
            <a:r>
              <a:rPr lang="es-CO" dirty="0" smtClean="0"/>
              <a:t>CIRCUITO EQUIVALENTE T.P INDUCTIVO 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419" t="53804" r="28351" b="14839"/>
          <a:stretch/>
        </p:blipFill>
        <p:spPr>
          <a:xfrm>
            <a:off x="545794" y="1079293"/>
            <a:ext cx="6110869" cy="28181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5383" t="35912" r="37173" b="10399"/>
          <a:stretch/>
        </p:blipFill>
        <p:spPr>
          <a:xfrm>
            <a:off x="6508730" y="1079293"/>
            <a:ext cx="5378471" cy="43358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3079" t="59682" r="38210" b="23924"/>
          <a:stretch/>
        </p:blipFill>
        <p:spPr>
          <a:xfrm>
            <a:off x="389895" y="4146750"/>
            <a:ext cx="5893982" cy="140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6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1629</TotalTime>
  <Words>669</Words>
  <Application>Microsoft Office PowerPoint</Application>
  <PresentationFormat>Panorámica</PresentationFormat>
  <Paragraphs>48</Paragraphs>
  <Slides>23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6" baseType="lpstr">
      <vt:lpstr>Calibri</vt:lpstr>
      <vt:lpstr>Calibri Light</vt:lpstr>
      <vt:lpstr>Retrospección</vt:lpstr>
      <vt:lpstr>TRANSFORMADOR DE POTENCIAL</vt:lpstr>
      <vt:lpstr>TRANSFORMADORES DE INSTRUMENTACIÓN</vt:lpstr>
      <vt:lpstr>Presentación de PowerPoint</vt:lpstr>
      <vt:lpstr>CONEXIÓN DE TRANSFORMADORES DE INSTRUMENTOS</vt:lpstr>
      <vt:lpstr>TRANFORMADOR DE POTENCIAL</vt:lpstr>
      <vt:lpstr>TIENEN COMO FUNCIÓN.</vt:lpstr>
      <vt:lpstr>Presentación de PowerPoint</vt:lpstr>
      <vt:lpstr>Presentación de PowerPoint</vt:lpstr>
      <vt:lpstr>Presentación de PowerPoint</vt:lpstr>
      <vt:lpstr>Presentación de PowerPoint</vt:lpstr>
      <vt:lpstr>CLASIFICACIÓN:</vt:lpstr>
      <vt:lpstr>Presentación de PowerPoint</vt:lpstr>
      <vt:lpstr>Presentación de PowerPoint</vt:lpstr>
      <vt:lpstr>Presentación de PowerPoint</vt:lpstr>
      <vt:lpstr>EL TP INDUCTIVO (NTC2207)</vt:lpstr>
      <vt:lpstr>VALORES NORMALIZADOS DE LAS TENSIONES NOMINALES</vt:lpstr>
      <vt:lpstr>VALORES NORMALIZADOS DE LAS TENSIONES NOMINALES</vt:lpstr>
      <vt:lpstr>RELACION DE TRANSFORMACION DEL TRANSFORMADOR DE POTENCIAL</vt:lpstr>
      <vt:lpstr>FACTOR DE TENSION</vt:lpstr>
      <vt:lpstr>FACTOR DE CORRECCION DEL TRANSFORMADOR</vt:lpstr>
      <vt:lpstr>LA CARGA O BURDEN </vt:lpstr>
      <vt:lpstr>Presentación de PowerPoint</vt:lpstr>
      <vt:lpstr>CIRCUITO EQUIVALENTE T.P INDUCTIVO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TRANSFORMADOR DE POTENCIAL</dc:title>
  <dc:creator>jairo barrios</dc:creator>
  <cp:lastModifiedBy>jairo barrios</cp:lastModifiedBy>
  <cp:revision>29</cp:revision>
  <dcterms:created xsi:type="dcterms:W3CDTF">2016-09-14T21:01:02Z</dcterms:created>
  <dcterms:modified xsi:type="dcterms:W3CDTF">2016-09-16T00:10:40Z</dcterms:modified>
</cp:coreProperties>
</file>